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76" autoAdjust="0"/>
  </p:normalViewPr>
  <p:slideViewPr>
    <p:cSldViewPr>
      <p:cViewPr varScale="1">
        <p:scale>
          <a:sx n="127" d="100"/>
          <a:sy n="127" d="100"/>
        </p:scale>
        <p:origin x="18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12329" cy="462120"/>
          </a:xfrm>
          <a:prstGeom prst="rect">
            <a:avLst/>
          </a:prstGeom>
        </p:spPr>
        <p:txBody>
          <a:bodyPr vert="horz" lIns="90742" tIns="45371" rIns="90742" bIns="453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5" y="1"/>
            <a:ext cx="3012329" cy="462120"/>
          </a:xfrm>
          <a:prstGeom prst="rect">
            <a:avLst/>
          </a:prstGeom>
        </p:spPr>
        <p:txBody>
          <a:bodyPr vert="horz" lIns="90742" tIns="45371" rIns="90742" bIns="45371" rtlCol="0"/>
          <a:lstStyle>
            <a:lvl1pPr algn="r">
              <a:defRPr sz="1200"/>
            </a:lvl1pPr>
          </a:lstStyle>
          <a:p>
            <a:fld id="{B93B0CC3-C0D1-429D-8E1D-469E6AEF9F68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2" tIns="45371" rIns="90742" bIns="4537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7" y="4387767"/>
            <a:ext cx="5558801" cy="4155919"/>
          </a:xfrm>
          <a:prstGeom prst="rect">
            <a:avLst/>
          </a:prstGeom>
        </p:spPr>
        <p:txBody>
          <a:bodyPr vert="horz" lIns="90742" tIns="45371" rIns="90742" bIns="4537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379"/>
            <a:ext cx="3012329" cy="462120"/>
          </a:xfrm>
          <a:prstGeom prst="rect">
            <a:avLst/>
          </a:prstGeom>
        </p:spPr>
        <p:txBody>
          <a:bodyPr vert="horz" lIns="90742" tIns="45371" rIns="90742" bIns="453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5" y="8772379"/>
            <a:ext cx="3012329" cy="462120"/>
          </a:xfrm>
          <a:prstGeom prst="rect">
            <a:avLst/>
          </a:prstGeom>
        </p:spPr>
        <p:txBody>
          <a:bodyPr vert="horz" lIns="90742" tIns="45371" rIns="90742" bIns="45371" rtlCol="0" anchor="b"/>
          <a:lstStyle>
            <a:lvl1pPr algn="r">
              <a:defRPr sz="1200"/>
            </a:lvl1pPr>
          </a:lstStyle>
          <a:p>
            <a:fld id="{9A82251D-3B8B-41DD-88CB-BF6AA0CCF3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42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2251D-3B8B-41DD-88CB-BF6AA0CCF37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66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0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7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5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7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47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1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6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5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20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5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99E38-E9A3-4662-81E1-FB9FB8E071F6}" type="datetimeFigureOut">
              <a:rPr lang="en-US" smtClean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ADD47-AD25-43CB-8E83-0F620DF9B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9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chefinancial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nichefinancial.com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:\Art Work\Logos for Website\Niche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36"/>
            <a:ext cx="1738313" cy="66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20117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Census Form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86468"/>
            <a:ext cx="4217821" cy="546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Insurance, Employee Benefits, Pensions, IRAs</a:t>
            </a:r>
          </a:p>
          <a:p>
            <a:endParaRPr lang="en-US" sz="300" dirty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050" dirty="0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610-941-6900 tel.   610-834-1490 fax  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www.nichefinancial.com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76200" y="409634"/>
            <a:ext cx="9220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7E0000"/>
                </a:solidFill>
              </a:rPr>
              <a:t>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Company: ________________________________________     Website: ______________________________Date_________ 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Address: 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Contact:  _________________________________________  Email:  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Cell/Individual Ph.#: ________________________________  Fax #:  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Company Ph. # ____________________________________  Ext.:_____________________________________</a:t>
            </a:r>
          </a:p>
          <a:p>
            <a:r>
              <a:rPr lang="en-US" sz="1400" dirty="0"/>
              <a:t>Insurance Renewal Date: ____________________ Fiscal Year Ending: ________________ Carrier: ______________________</a:t>
            </a:r>
          </a:p>
          <a:p>
            <a:pPr algn="ctr"/>
            <a:r>
              <a:rPr lang="en-US" sz="1400" b="1" dirty="0">
                <a:solidFill>
                  <a:srgbClr val="7E0000"/>
                </a:solidFill>
              </a:rPr>
              <a:t>ELIGIBLE EMPLOYEES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187622"/>
              </p:ext>
            </p:extLst>
          </p:nvPr>
        </p:nvGraphicFramePr>
        <p:xfrm>
          <a:off x="76201" y="2831040"/>
          <a:ext cx="9029699" cy="3383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7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2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056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372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Employee/Dependent</a:t>
                      </a:r>
                    </a:p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Coverage </a:t>
                      </a:r>
                    </a:p>
                    <a:p>
                      <a:pPr algn="ctr"/>
                      <a:r>
                        <a:rPr lang="en-US" sz="1200" dirty="0"/>
                        <a:t>Type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 of Birth</a:t>
                      </a:r>
                    </a:p>
                    <a:p>
                      <a:pPr algn="ctr"/>
                      <a:r>
                        <a:rPr lang="en-US" sz="1200" dirty="0"/>
                        <a:t>or</a:t>
                      </a:r>
                      <a:r>
                        <a:rPr lang="en-US" sz="1200" baseline="0" dirty="0"/>
                        <a:t> Age</a:t>
                      </a:r>
                      <a:endParaRPr lang="en-US" sz="1200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                    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Other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Income</a:t>
                      </a:r>
                      <a:r>
                        <a:rPr lang="en-US" sz="1200" baseline="0" dirty="0"/>
                        <a:t> </a:t>
                      </a:r>
                    </a:p>
                    <a:p>
                      <a:pPr algn="ctr"/>
                      <a:r>
                        <a:rPr lang="en-US" sz="900" baseline="0" dirty="0"/>
                        <a:t>(3)</a:t>
                      </a:r>
                      <a:endParaRPr lang="en-US" sz="1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27964" y="3505197"/>
            <a:ext cx="293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2858866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   EE      S      C</a:t>
            </a:r>
          </a:p>
          <a:p>
            <a:pPr algn="ctr"/>
            <a:r>
              <a:rPr lang="en-US" sz="1200" b="1" dirty="0"/>
              <a:t>  </a:t>
            </a:r>
            <a:r>
              <a:rPr lang="en-US" sz="900" b="1" dirty="0"/>
              <a:t>(2)</a:t>
            </a:r>
            <a:endParaRPr lang="en-US" sz="1200" b="1" dirty="0"/>
          </a:p>
          <a:p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6172200"/>
            <a:ext cx="91440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		</a:t>
            </a:r>
            <a:r>
              <a:rPr lang="en-US" sz="1000" b="1" dirty="0">
                <a:solidFill>
                  <a:srgbClr val="7E0000"/>
                </a:solidFill>
              </a:rPr>
              <a:t>(1) Insurance Coverage Type: F – Family, S – Single, HW – Husband &amp; Wife, PC – Parent &amp; Child or Children         </a:t>
            </a:r>
          </a:p>
          <a:p>
            <a:r>
              <a:rPr lang="en-US" sz="1000" b="1" dirty="0">
                <a:solidFill>
                  <a:srgbClr val="7E0000"/>
                </a:solidFill>
              </a:rPr>
              <a:t>		(2) EE- Employee, S – Spouse, C - Child         		</a:t>
            </a:r>
            <a:r>
              <a:rPr lang="en-US" sz="800" dirty="0">
                <a:solidFill>
                  <a:srgbClr val="7E0000"/>
                </a:solidFill>
              </a:rPr>
              <a:t>                                                               		</a:t>
            </a:r>
          </a:p>
          <a:p>
            <a:r>
              <a:rPr lang="en-US" sz="1000" b="1" dirty="0">
                <a:solidFill>
                  <a:srgbClr val="7E0000"/>
                </a:solidFill>
              </a:rPr>
              <a:t>		(3) Income information is not required for a health insurance quote. Income information may be required for a disability or life                    </a:t>
            </a:r>
            <a:r>
              <a:rPr lang="en-US" sz="1000" dirty="0">
                <a:solidFill>
                  <a:srgbClr val="7E0000"/>
                </a:solidFill>
              </a:rPr>
              <a:t>Page </a:t>
            </a:r>
            <a:r>
              <a:rPr lang="en-US" sz="1000" b="1" dirty="0">
                <a:solidFill>
                  <a:srgbClr val="7E0000"/>
                </a:solidFill>
              </a:rPr>
              <a:t>1 		Insurance or retirement plan quote (401K, pension, simple IRA) depending on the type of quote or analysis requested.           </a:t>
            </a:r>
            <a:r>
              <a:rPr lang="en-US" sz="1100" b="1" dirty="0">
                <a:solidFill>
                  <a:srgbClr val="7E0000"/>
                </a:solidFill>
              </a:rPr>
              <a:t> </a:t>
            </a:r>
            <a:r>
              <a:rPr lang="en-US" sz="1000" dirty="0">
                <a:solidFill>
                  <a:srgbClr val="7E0000"/>
                </a:solidFill>
              </a:rPr>
              <a:t>Rev. 3-21</a:t>
            </a:r>
            <a:endParaRPr lang="en-US" sz="1000" b="1" dirty="0">
              <a:solidFill>
                <a:srgbClr val="7E0000"/>
              </a:solidFill>
            </a:endParaRPr>
          </a:p>
          <a:p>
            <a:r>
              <a:rPr lang="en-US" sz="800" dirty="0">
                <a:solidFill>
                  <a:srgbClr val="7E0000"/>
                </a:solidFill>
              </a:rPr>
              <a:t>                                                                </a:t>
            </a:r>
          </a:p>
          <a:p>
            <a:r>
              <a:rPr lang="en-US" sz="800" dirty="0">
                <a:solidFill>
                  <a:srgbClr val="7E0000"/>
                </a:solidFill>
              </a:rPr>
              <a:t>	                       </a:t>
            </a:r>
            <a:endParaRPr lang="en-US" sz="1100" dirty="0">
              <a:solidFill>
                <a:srgbClr val="7E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73081" y="3043917"/>
            <a:ext cx="5225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41389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367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0" y="3276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50" y="3429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522417"/>
              </p:ext>
            </p:extLst>
          </p:nvPr>
        </p:nvGraphicFramePr>
        <p:xfrm>
          <a:off x="76202" y="717777"/>
          <a:ext cx="9037975" cy="545442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0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4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07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978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Employee/Dependent</a:t>
                      </a:r>
                    </a:p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Coverage </a:t>
                      </a:r>
                    </a:p>
                    <a:p>
                      <a:pPr algn="ctr"/>
                      <a:r>
                        <a:rPr lang="en-US" sz="1200" dirty="0"/>
                        <a:t>Type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 of Birth</a:t>
                      </a:r>
                    </a:p>
                    <a:p>
                      <a:pPr algn="ctr"/>
                      <a:r>
                        <a:rPr lang="en-US" sz="1200" dirty="0"/>
                        <a:t>or</a:t>
                      </a:r>
                      <a:r>
                        <a:rPr lang="en-US" sz="1200" baseline="0" dirty="0"/>
                        <a:t> Age</a:t>
                      </a:r>
                      <a:endParaRPr lang="en-US" sz="1200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                     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Other***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W-2 Income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(3)</a:t>
                      </a:r>
                      <a:endParaRPr lang="en-US" sz="9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3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792764" y="762000"/>
            <a:ext cx="1066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 EE      S      C    </a:t>
            </a:r>
          </a:p>
          <a:p>
            <a:r>
              <a:rPr lang="en-US" sz="900" b="1" dirty="0"/>
              <a:t>            (2)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18642" y="907978"/>
            <a:ext cx="3701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(1)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43200" y="20117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E0000"/>
                </a:solidFill>
              </a:rPr>
              <a:t>Census Form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41405" y="100280"/>
            <a:ext cx="4249250" cy="54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Insurance, Employee Benefits, Pensions, IRAs</a:t>
            </a:r>
          </a:p>
          <a:p>
            <a:pPr algn="just"/>
            <a:endParaRPr lang="en-US" sz="300" dirty="0">
              <a:solidFill>
                <a:srgbClr val="7E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050" dirty="0">
                <a:solidFill>
                  <a:srgbClr val="7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610-941-6900 tel.   610-834-1490 fax   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www.nichefinancial.com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172200"/>
            <a:ext cx="91440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		</a:t>
            </a:r>
            <a:r>
              <a:rPr lang="en-US" sz="1000" b="1" dirty="0">
                <a:solidFill>
                  <a:srgbClr val="7E0000"/>
                </a:solidFill>
              </a:rPr>
              <a:t>(1) Insurance Coverage Type: F – Family, S – Single, HW – Husband &amp; Wife, PC – Parent &amp; Child or Children         </a:t>
            </a:r>
          </a:p>
          <a:p>
            <a:r>
              <a:rPr lang="en-US" sz="1000" b="1" dirty="0">
                <a:solidFill>
                  <a:srgbClr val="7E0000"/>
                </a:solidFill>
              </a:rPr>
              <a:t>		(2) EE- Employee, S – Spouse, C - Child         		</a:t>
            </a:r>
            <a:r>
              <a:rPr lang="en-US" sz="800" dirty="0">
                <a:solidFill>
                  <a:srgbClr val="7E0000"/>
                </a:solidFill>
              </a:rPr>
              <a:t>                                                               		</a:t>
            </a:r>
          </a:p>
          <a:p>
            <a:r>
              <a:rPr lang="en-US" sz="1000" b="1" dirty="0">
                <a:solidFill>
                  <a:srgbClr val="7E0000"/>
                </a:solidFill>
              </a:rPr>
              <a:t>		(3) Income information is not required for a health insurance quote. Income information may be required for a disability or life                    </a:t>
            </a:r>
            <a:r>
              <a:rPr lang="en-US" sz="1000" dirty="0">
                <a:solidFill>
                  <a:srgbClr val="7E0000"/>
                </a:solidFill>
              </a:rPr>
              <a:t>Page </a:t>
            </a:r>
            <a:r>
              <a:rPr lang="en-US" sz="1000" b="1" dirty="0">
                <a:solidFill>
                  <a:srgbClr val="7E0000"/>
                </a:solidFill>
              </a:rPr>
              <a:t>2 		Insurance or retirement plan quote (401K, pension, simple IRA) depending on the type of quote or analysis requested.              </a:t>
            </a:r>
            <a:r>
              <a:rPr lang="en-US" sz="1100" b="1" dirty="0">
                <a:solidFill>
                  <a:srgbClr val="7E0000"/>
                </a:solidFill>
              </a:rPr>
              <a:t> </a:t>
            </a:r>
            <a:r>
              <a:rPr lang="en-US" sz="1000" dirty="0">
                <a:solidFill>
                  <a:srgbClr val="7E0000"/>
                </a:solidFill>
              </a:rPr>
              <a:t>Rev. 3-21</a:t>
            </a:r>
            <a:r>
              <a:rPr lang="en-US" sz="800" dirty="0">
                <a:solidFill>
                  <a:srgbClr val="7E0000"/>
                </a:solidFill>
              </a:rPr>
              <a:t>                                                             </a:t>
            </a:r>
          </a:p>
          <a:p>
            <a:r>
              <a:rPr lang="en-US" sz="800" dirty="0">
                <a:solidFill>
                  <a:srgbClr val="7E0000"/>
                </a:solidFill>
              </a:rPr>
              <a:t>	                       </a:t>
            </a:r>
            <a:endParaRPr lang="en-US" sz="1100" dirty="0">
              <a:solidFill>
                <a:srgbClr val="7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9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366</Words>
  <Application>Microsoft Office PowerPoint</Application>
  <PresentationFormat>On-screen Show (4:3)</PresentationFormat>
  <Paragraphs>52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MarisaPompilio</dc:creator>
  <cp:lastModifiedBy>Niche Financial Support</cp:lastModifiedBy>
  <cp:revision>64</cp:revision>
  <cp:lastPrinted>2021-03-11T18:57:43Z</cp:lastPrinted>
  <dcterms:created xsi:type="dcterms:W3CDTF">2015-07-14T19:11:53Z</dcterms:created>
  <dcterms:modified xsi:type="dcterms:W3CDTF">2021-03-11T19:19:43Z</dcterms:modified>
</cp:coreProperties>
</file>